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69138F-B45C-4744-8165-7D098547A5C9}"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DAD2-FE30-47CC-AFDB-7056C41C38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138F-B45C-4744-8165-7D098547A5C9}"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DAD2-FE30-47CC-AFDB-7056C41C38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138F-B45C-4744-8165-7D098547A5C9}"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DAD2-FE30-47CC-AFDB-7056C41C38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138F-B45C-4744-8165-7D098547A5C9}"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DAD2-FE30-47CC-AFDB-7056C41C38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9138F-B45C-4744-8165-7D098547A5C9}"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DAD2-FE30-47CC-AFDB-7056C41C38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9138F-B45C-4744-8165-7D098547A5C9}"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0DAD2-FE30-47CC-AFDB-7056C41C38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69138F-B45C-4744-8165-7D098547A5C9}"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30DAD2-FE30-47CC-AFDB-7056C41C38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69138F-B45C-4744-8165-7D098547A5C9}"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30DAD2-FE30-47CC-AFDB-7056C41C38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9138F-B45C-4744-8165-7D098547A5C9}"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30DAD2-FE30-47CC-AFDB-7056C41C38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9138F-B45C-4744-8165-7D098547A5C9}"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0DAD2-FE30-47CC-AFDB-7056C41C38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9138F-B45C-4744-8165-7D098547A5C9}"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0DAD2-FE30-47CC-AFDB-7056C41C38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9138F-B45C-4744-8165-7D098547A5C9}" type="datetimeFigureOut">
              <a:rPr lang="en-US" smtClean="0"/>
              <a:t>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0DAD2-FE30-47CC-AFDB-7056C41C38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3.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3.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3.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3.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3.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smtClean="0"/>
              <a:t>Memory Work, Unit 20</a:t>
            </a:r>
            <a:endParaRPr lang="en-US" dirty="0"/>
          </a:p>
        </p:txBody>
      </p:sp>
      <p:sp>
        <p:nvSpPr>
          <p:cNvPr id="3" name="Subtitle 2"/>
          <p:cNvSpPr>
            <a:spLocks noGrp="1"/>
          </p:cNvSpPr>
          <p:nvPr>
            <p:ph type="subTitle" idx="1"/>
          </p:nvPr>
        </p:nvSpPr>
        <p:spPr>
          <a:xfrm>
            <a:off x="1371600" y="2438400"/>
            <a:ext cx="6400800" cy="1752600"/>
          </a:xfrm>
        </p:spPr>
        <p:txBody>
          <a:bodyPr/>
          <a:lstStyle/>
          <a:p>
            <a:r>
              <a:rPr lang="en-US" dirty="0" smtClean="0"/>
              <a:t>CCM-Schola Rosa Edition</a:t>
            </a:r>
            <a:endParaRPr lang="en-US" dirty="0"/>
          </a:p>
        </p:txBody>
      </p:sp>
      <p:pic>
        <p:nvPicPr>
          <p:cNvPr id="4" name="Picture 3" descr="CC Memory.jpg"/>
          <p:cNvPicPr>
            <a:picLocks noChangeAspect="1"/>
          </p:cNvPicPr>
          <p:nvPr/>
        </p:nvPicPr>
        <p:blipFill>
          <a:blip r:embed="rId2" cstate="print"/>
          <a:stretch>
            <a:fillRect/>
          </a:stretch>
        </p:blipFill>
        <p:spPr>
          <a:xfrm>
            <a:off x="457200" y="5029200"/>
            <a:ext cx="1905000" cy="1238250"/>
          </a:xfrm>
          <a:prstGeom prst="rect">
            <a:avLst/>
          </a:prstGeom>
        </p:spPr>
      </p:pic>
      <p:pic>
        <p:nvPicPr>
          <p:cNvPr id="5" name="Picture 4" descr="5078829.jpg"/>
          <p:cNvPicPr>
            <a:picLocks noChangeAspect="1"/>
          </p:cNvPicPr>
          <p:nvPr/>
        </p:nvPicPr>
        <p:blipFill>
          <a:blip r:embed="rId3" cstate="print"/>
          <a:srcRect b="31405"/>
          <a:stretch>
            <a:fillRect/>
          </a:stretch>
        </p:blipFill>
        <p:spPr>
          <a:xfrm>
            <a:off x="6400800" y="4876800"/>
            <a:ext cx="2322513" cy="1447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Words I</a:t>
            </a:r>
            <a:endParaRPr lang="en-US" dirty="0"/>
          </a:p>
        </p:txBody>
      </p:sp>
      <p:sp>
        <p:nvSpPr>
          <p:cNvPr id="3" name="Content Placeholder 2"/>
          <p:cNvSpPr>
            <a:spLocks noGrp="1"/>
          </p:cNvSpPr>
          <p:nvPr>
            <p:ph idx="1"/>
          </p:nvPr>
        </p:nvSpPr>
        <p:spPr>
          <a:xfrm>
            <a:off x="2895600" y="1752600"/>
            <a:ext cx="5410200" cy="3352800"/>
          </a:xfrm>
        </p:spPr>
        <p:txBody>
          <a:bodyPr>
            <a:normAutofit fontScale="92500" lnSpcReduction="20000"/>
          </a:bodyPr>
          <a:lstStyle/>
          <a:p>
            <a:pPr marL="0" indent="0">
              <a:buNone/>
            </a:pPr>
            <a:r>
              <a:rPr lang="en-US" b="1" dirty="0"/>
              <a:t>“The Moon</a:t>
            </a:r>
            <a:r>
              <a:rPr lang="en-US" b="1" dirty="0" smtClean="0"/>
              <a:t>” by </a:t>
            </a:r>
            <a:r>
              <a:rPr lang="en-US" b="1" dirty="0"/>
              <a:t>Robert Louis Stevenson</a:t>
            </a:r>
            <a:br>
              <a:rPr lang="en-US" b="1" dirty="0"/>
            </a:br>
            <a:r>
              <a:rPr lang="en-US" dirty="0"/>
              <a:t>The squalling cat and the squeaking mouse, The howling dog by the door of the house, The bat that lies in bed at noon,</a:t>
            </a:r>
            <a:br>
              <a:rPr lang="en-US" dirty="0"/>
            </a:br>
            <a:r>
              <a:rPr lang="en-US" dirty="0"/>
              <a:t>All love to be out by the light of the moon. </a:t>
            </a:r>
          </a:p>
          <a:p>
            <a:pPr marL="0" indent="0">
              <a:buNone/>
            </a:pPr>
            <a:endParaRPr lang="en-US" dirty="0"/>
          </a:p>
          <a:p>
            <a:pPr marL="0" indent="0">
              <a:buNone/>
            </a:pPr>
            <a:endParaRPr lang="en-US" dirty="0"/>
          </a:p>
          <a:p>
            <a:pPr marL="0" indent="0">
              <a:buNone/>
            </a:pPr>
            <a:endParaRPr lang="en-US" dirty="0"/>
          </a:p>
        </p:txBody>
      </p:sp>
      <p:pic>
        <p:nvPicPr>
          <p:cNvPr id="5" name="Picture 4" descr="Mo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600200"/>
            <a:ext cx="2133600" cy="3626516"/>
          </a:xfrm>
          <a:prstGeom prst="rect">
            <a:avLst/>
          </a:prstGeom>
        </p:spPr>
      </p:pic>
      <p:pic>
        <p:nvPicPr>
          <p:cNvPr id="4" name="19 Great Words I U20C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Words II</a:t>
            </a:r>
            <a:endParaRPr lang="en-US" dirty="0"/>
          </a:p>
        </p:txBody>
      </p:sp>
      <p:sp>
        <p:nvSpPr>
          <p:cNvPr id="3" name="Content Placeholder 2"/>
          <p:cNvSpPr>
            <a:spLocks noGrp="1"/>
          </p:cNvSpPr>
          <p:nvPr>
            <p:ph idx="1"/>
          </p:nvPr>
        </p:nvSpPr>
        <p:spPr>
          <a:xfrm>
            <a:off x="609600" y="1447800"/>
            <a:ext cx="7848600" cy="4800600"/>
          </a:xfrm>
        </p:spPr>
        <p:txBody>
          <a:bodyPr>
            <a:normAutofit fontScale="85000" lnSpcReduction="20000"/>
          </a:bodyPr>
          <a:lstStyle/>
          <a:p>
            <a:pPr marL="0" indent="0">
              <a:buNone/>
            </a:pPr>
            <a:r>
              <a:rPr lang="en-US" b="1" dirty="0"/>
              <a:t>From “Dedication — The Ballad of Whitehorse” By G.K. Chesterton</a:t>
            </a:r>
            <a:br>
              <a:rPr lang="en-US" b="1" dirty="0"/>
            </a:br>
            <a:r>
              <a:rPr lang="en-US" dirty="0"/>
              <a:t>O go you onward; where you are Shall </a:t>
            </a:r>
            <a:r>
              <a:rPr lang="en-US" dirty="0" err="1"/>
              <a:t>honour</a:t>
            </a:r>
            <a:r>
              <a:rPr lang="en-US" dirty="0"/>
              <a:t> and laughter be,</a:t>
            </a:r>
            <a:br>
              <a:rPr lang="en-US" dirty="0"/>
            </a:br>
            <a:r>
              <a:rPr lang="en-US" dirty="0"/>
              <a:t>Past purpled forest and pearled foam, God’s winged pavilion free to roam, Your face, that is a wandering home, A flying home for me. </a:t>
            </a:r>
          </a:p>
          <a:p>
            <a:pPr marL="0" indent="0">
              <a:buNone/>
            </a:pPr>
            <a:r>
              <a:rPr lang="en-US" dirty="0"/>
              <a:t>Ride through the silent earthquake lands, Wide as a waste is wide,</a:t>
            </a:r>
            <a:br>
              <a:rPr lang="en-US" dirty="0"/>
            </a:br>
            <a:r>
              <a:rPr lang="en-US" dirty="0"/>
              <a:t>Across these days like deserts, when Pride and a little scratching pen </a:t>
            </a:r>
          </a:p>
          <a:p>
            <a:pPr marL="0" indent="0">
              <a:buNone/>
            </a:pPr>
            <a:r>
              <a:rPr lang="en-US" dirty="0"/>
              <a:t>Have dried and split the hearts of men, Heart of the heroes, ride. </a:t>
            </a:r>
          </a:p>
          <a:p>
            <a:pPr marL="0" indent="0">
              <a:buNone/>
            </a:pPr>
            <a:endParaRPr lang="en-US" dirty="0"/>
          </a:p>
          <a:p>
            <a:endParaRPr lang="en-US" dirty="0"/>
          </a:p>
        </p:txBody>
      </p:sp>
      <p:pic>
        <p:nvPicPr>
          <p:cNvPr id="4" name="20 Great Words II U20C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1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a:xfrm>
            <a:off x="609600" y="1371600"/>
            <a:ext cx="8153400" cy="5029200"/>
          </a:xfrm>
        </p:spPr>
        <p:txBody>
          <a:bodyPr>
            <a:normAutofit/>
          </a:bodyPr>
          <a:lstStyle/>
          <a:p>
            <a:pPr marL="0" indent="0">
              <a:buNone/>
            </a:pPr>
            <a:r>
              <a:rPr lang="en-US" b="1" dirty="0" smtClean="0"/>
              <a:t>Q: What are the chief marks of the Church</a:t>
            </a:r>
          </a:p>
          <a:p>
            <a:pPr marL="0" indent="0">
              <a:buNone/>
            </a:pPr>
            <a:r>
              <a:rPr lang="en-US" dirty="0" smtClean="0"/>
              <a:t>A: </a:t>
            </a:r>
            <a:r>
              <a:rPr lang="en-US" dirty="0"/>
              <a:t>The chief marks of the Church are four: It is one, holy, catholic, and apostolic. </a:t>
            </a:r>
          </a:p>
          <a:p>
            <a:pPr marL="0" indent="0">
              <a:buNone/>
            </a:pPr>
            <a:endParaRPr lang="en-US" dirty="0" smtClean="0"/>
          </a:p>
          <a:p>
            <a:pPr marL="0" indent="0">
              <a:buNone/>
            </a:pPr>
            <a:endParaRPr lang="en-US" dirty="0"/>
          </a:p>
          <a:p>
            <a:pPr marL="0" indent="0"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ONE ~HOLY ~CATHOLIC ~APOSTOLIC</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11 Religion U20C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Scripture</a:t>
            </a:r>
            <a:endParaRPr lang="en-US" dirty="0"/>
          </a:p>
        </p:txBody>
      </p:sp>
      <p:sp>
        <p:nvSpPr>
          <p:cNvPr id="3" name="Content Placeholder 2"/>
          <p:cNvSpPr>
            <a:spLocks noGrp="1"/>
          </p:cNvSpPr>
          <p:nvPr>
            <p:ph idx="1"/>
          </p:nvPr>
        </p:nvSpPr>
        <p:spPr>
          <a:xfrm>
            <a:off x="762000" y="1524001"/>
            <a:ext cx="7620000" cy="1981199"/>
          </a:xfrm>
        </p:spPr>
        <p:txBody>
          <a:bodyPr>
            <a:normAutofit fontScale="85000" lnSpcReduction="20000"/>
          </a:bodyPr>
          <a:lstStyle/>
          <a:p>
            <a:pPr marL="0" indent="0">
              <a:buNone/>
            </a:pPr>
            <a:r>
              <a:rPr lang="en-US" b="1" dirty="0"/>
              <a:t>Matthew 5: 3-5 </a:t>
            </a:r>
          </a:p>
          <a:p>
            <a:pPr marL="0" indent="0">
              <a:buNone/>
            </a:pPr>
            <a:r>
              <a:rPr lang="en-US" dirty="0"/>
              <a:t>Blessed are the poor in spirit, for theirs is the kingdom of heaven. Blessed are those who mourn, for they shall be comforted. Blessed are the meek, for they shall inherit the earth.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descr="1024px-Jan_Brueghel_the_Elder_-_The_Sermon_on_the_Mount_-_Google_Art_Projec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429000"/>
            <a:ext cx="6168568" cy="3102769"/>
          </a:xfrm>
          <a:prstGeom prst="rect">
            <a:avLst/>
          </a:prstGeom>
        </p:spPr>
      </p:pic>
      <p:pic>
        <p:nvPicPr>
          <p:cNvPr id="4" name="12 Scriptu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Latin</a:t>
            </a:r>
            <a:endParaRPr lang="en-US" dirty="0"/>
          </a:p>
        </p:txBody>
      </p:sp>
      <p:sp>
        <p:nvSpPr>
          <p:cNvPr id="3" name="Content Placeholder 2"/>
          <p:cNvSpPr>
            <a:spLocks noGrp="1"/>
          </p:cNvSpPr>
          <p:nvPr>
            <p:ph idx="1"/>
          </p:nvPr>
        </p:nvSpPr>
        <p:spPr>
          <a:xfrm>
            <a:off x="457200" y="1600201"/>
            <a:ext cx="8382000" cy="1219199"/>
          </a:xfrm>
        </p:spPr>
        <p:txBody>
          <a:bodyPr>
            <a:normAutofit/>
          </a:bodyPr>
          <a:lstStyle/>
          <a:p>
            <a:pPr marL="0" indent="0" algn="ctr">
              <a:buNone/>
            </a:pPr>
            <a:r>
              <a:rPr lang="en-US" dirty="0" err="1"/>
              <a:t>Adveniat</a:t>
            </a:r>
            <a:r>
              <a:rPr lang="en-US" dirty="0"/>
              <a:t> regnum </a:t>
            </a:r>
            <a:r>
              <a:rPr lang="en-US" dirty="0" err="1"/>
              <a:t>tuum</a:t>
            </a:r>
            <a:r>
              <a:rPr lang="en-US" dirty="0"/>
              <a:t>. Fiat </a:t>
            </a:r>
            <a:r>
              <a:rPr lang="en-US" dirty="0" err="1"/>
              <a:t>voluntas</a:t>
            </a:r>
            <a:r>
              <a:rPr lang="en-US" dirty="0"/>
              <a:t> </a:t>
            </a:r>
            <a:r>
              <a:rPr lang="en-US" dirty="0" err="1"/>
              <a:t>tua</a:t>
            </a:r>
            <a:r>
              <a:rPr lang="en-US" dirty="0"/>
              <a:t>, </a:t>
            </a:r>
          </a:p>
          <a:p>
            <a:pPr marL="0" indent="0">
              <a:buNone/>
            </a:pPr>
            <a:endParaRPr lang="en-US" dirty="0"/>
          </a:p>
        </p:txBody>
      </p:sp>
      <p:pic>
        <p:nvPicPr>
          <p:cNvPr id="6" name="Picture 5" descr="Black_and_White_Flower_Border_(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819400"/>
            <a:ext cx="7162800" cy="2753966"/>
          </a:xfrm>
          <a:prstGeom prst="rect">
            <a:avLst/>
          </a:prstGeom>
        </p:spPr>
      </p:pic>
      <p:pic>
        <p:nvPicPr>
          <p:cNvPr id="4" name="13 Latin U20C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381000" y="1600200"/>
            <a:ext cx="4267200" cy="4343400"/>
          </a:xfrm>
        </p:spPr>
        <p:txBody>
          <a:bodyPr>
            <a:normAutofit fontScale="85000" lnSpcReduction="10000"/>
          </a:bodyPr>
          <a:lstStyle/>
          <a:p>
            <a:pPr>
              <a:buNone/>
            </a:pPr>
            <a:r>
              <a:rPr lang="en-US" dirty="0" smtClean="0"/>
              <a:t>	During </a:t>
            </a:r>
            <a:r>
              <a:rPr lang="en-US" dirty="0"/>
              <a:t>the Middle Ages, monasteries became the centers of learning. The literature of ancient Greece and Rome was protected and preserved in the monasteries, and many works were copied by hand. Saint Benedict developed one of the rules to govern monasteries. </a:t>
            </a:r>
          </a:p>
          <a:p>
            <a:pPr>
              <a:buNone/>
            </a:pPr>
            <a:endParaRPr lang="en-US" dirty="0"/>
          </a:p>
        </p:txBody>
      </p:sp>
      <p:pic>
        <p:nvPicPr>
          <p:cNvPr id="5" name="Picture 4" descr="Life_of_St_Benedict,_Scene_11_-_Benedict_Founds_Twelve_Monasteries_-_WGA2157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676400"/>
            <a:ext cx="4289617" cy="3965687"/>
          </a:xfrm>
          <a:prstGeom prst="rect">
            <a:avLst/>
          </a:prstGeom>
        </p:spPr>
      </p:pic>
      <p:pic>
        <p:nvPicPr>
          <p:cNvPr id="4" name="14 History U20C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8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3" name="Content Placeholder 2"/>
          <p:cNvSpPr>
            <a:spLocks noGrp="1"/>
          </p:cNvSpPr>
          <p:nvPr>
            <p:ph idx="1"/>
          </p:nvPr>
        </p:nvSpPr>
        <p:spPr>
          <a:xfrm>
            <a:off x="990600" y="1524000"/>
            <a:ext cx="7772400" cy="4648199"/>
          </a:xfrm>
        </p:spPr>
        <p:txBody>
          <a:bodyPr>
            <a:normAutofit/>
          </a:bodyPr>
          <a:lstStyle/>
          <a:p>
            <a:pPr marL="0" indent="0">
              <a:buNone/>
            </a:pPr>
            <a:r>
              <a:rPr lang="en-US" b="1" dirty="0"/>
              <a:t>Q: What are the five layers of the earth’s atmosphere </a:t>
            </a:r>
          </a:p>
          <a:p>
            <a:pPr marL="0" indent="0">
              <a:buNone/>
            </a:pPr>
            <a:r>
              <a:rPr lang="en-US" dirty="0" smtClean="0"/>
              <a:t>A</a:t>
            </a:r>
            <a:r>
              <a:rPr lang="en-US" dirty="0"/>
              <a:t>: Troposphere, Stratosphere, Mesosphere, Thermosphere, Exosphere </a:t>
            </a:r>
          </a:p>
          <a:p>
            <a:pPr marL="0" indent="0">
              <a:buNone/>
            </a:pPr>
            <a:endParaRPr lang="en-US" dirty="0"/>
          </a:p>
        </p:txBody>
      </p:sp>
      <p:pic>
        <p:nvPicPr>
          <p:cNvPr id="6" name="Picture 5" descr="Fritz_Melbye_paint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3962400"/>
            <a:ext cx="5371529" cy="2335539"/>
          </a:xfrm>
          <a:prstGeom prst="rect">
            <a:avLst/>
          </a:prstGeom>
        </p:spPr>
      </p:pic>
      <p:pic>
        <p:nvPicPr>
          <p:cNvPr id="4" name="15 Science U20C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Math</a:t>
            </a:r>
            <a:endParaRPr lang="en-US" dirty="0"/>
          </a:p>
        </p:txBody>
      </p:sp>
      <p:sp>
        <p:nvSpPr>
          <p:cNvPr id="3" name="Content Placeholder 2"/>
          <p:cNvSpPr>
            <a:spLocks noGrp="1"/>
          </p:cNvSpPr>
          <p:nvPr>
            <p:ph idx="1"/>
          </p:nvPr>
        </p:nvSpPr>
        <p:spPr>
          <a:xfrm>
            <a:off x="3657600" y="1600200"/>
            <a:ext cx="5029200" cy="4525963"/>
          </a:xfrm>
        </p:spPr>
        <p:txBody>
          <a:bodyPr/>
          <a:lstStyle/>
          <a:p>
            <a:pPr marL="0" indent="0">
              <a:buNone/>
            </a:pPr>
            <a:endParaRPr lang="en-US" b="1" dirty="0"/>
          </a:p>
          <a:p>
            <a:pPr marL="0" indent="0">
              <a:buNone/>
            </a:pPr>
            <a:endParaRPr lang="en-US" b="1" dirty="0" smtClean="0"/>
          </a:p>
        </p:txBody>
      </p:sp>
      <p:sp>
        <p:nvSpPr>
          <p:cNvPr id="4" name="TextBox 3"/>
          <p:cNvSpPr txBox="1"/>
          <p:nvPr/>
        </p:nvSpPr>
        <p:spPr>
          <a:xfrm>
            <a:off x="381000" y="1828800"/>
            <a:ext cx="7696200" cy="1077218"/>
          </a:xfrm>
          <a:prstGeom prst="rect">
            <a:avLst/>
          </a:prstGeom>
          <a:noFill/>
        </p:spPr>
        <p:txBody>
          <a:bodyPr wrap="square" rtlCol="0">
            <a:spAutoFit/>
          </a:bodyPr>
          <a:lstStyle/>
          <a:p>
            <a:pPr algn="ctr"/>
            <a:r>
              <a:rPr lang="en-US" sz="5400" b="1" baseline="30000" dirty="0"/>
              <a:t>Multiples of T</a:t>
            </a:r>
            <a:r>
              <a:rPr lang="en-US" sz="5400" b="1" baseline="30000" dirty="0" smtClean="0"/>
              <a:t>welve:</a:t>
            </a:r>
          </a:p>
          <a:p>
            <a:r>
              <a:rPr lang="en-US" sz="2800" dirty="0"/>
              <a:t>12, 24, 36, 48, 60, 72, 84, 96, 108, 120, 132, </a:t>
            </a:r>
            <a:r>
              <a:rPr lang="en-US" sz="2800" dirty="0" smtClean="0"/>
              <a:t>144</a:t>
            </a:r>
            <a:endParaRPr lang="en-US" sz="2800" b="1" dirty="0"/>
          </a:p>
        </p:txBody>
      </p:sp>
      <p:pic>
        <p:nvPicPr>
          <p:cNvPr id="5" name="Picture 4" descr="Free_White_on_Black_Floral_Bord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962400"/>
            <a:ext cx="7313300" cy="1514544"/>
          </a:xfrm>
          <a:prstGeom prst="rect">
            <a:avLst/>
          </a:prstGeom>
        </p:spPr>
      </p:pic>
      <p:pic>
        <p:nvPicPr>
          <p:cNvPr id="6" name="16 Math U20C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457200" y="1600201"/>
            <a:ext cx="5105400" cy="4343400"/>
          </a:xfrm>
        </p:spPr>
        <p:txBody>
          <a:bodyPr>
            <a:normAutofit fontScale="77500" lnSpcReduction="20000"/>
          </a:bodyPr>
          <a:lstStyle/>
          <a:p>
            <a:r>
              <a:rPr lang="en-US" dirty="0"/>
              <a:t>Ottoman Turks </a:t>
            </a:r>
            <a:r>
              <a:rPr lang="en-US" dirty="0" smtClean="0"/>
              <a:t>Capture</a:t>
            </a:r>
          </a:p>
          <a:p>
            <a:r>
              <a:rPr lang="en-US" dirty="0" smtClean="0"/>
              <a:t>Constantinople</a:t>
            </a:r>
            <a:r>
              <a:rPr lang="en-US" dirty="0"/>
              <a:t>:1453 </a:t>
            </a:r>
            <a:endParaRPr lang="en-US" dirty="0" smtClean="0"/>
          </a:p>
          <a:p>
            <a:r>
              <a:rPr lang="en-US" dirty="0" smtClean="0"/>
              <a:t>Gutenberg </a:t>
            </a:r>
            <a:r>
              <a:rPr lang="en-US" dirty="0"/>
              <a:t>and the Printing </a:t>
            </a:r>
            <a:r>
              <a:rPr lang="en-US" dirty="0" smtClean="0"/>
              <a:t>Press</a:t>
            </a:r>
          </a:p>
          <a:p>
            <a:r>
              <a:rPr lang="en-US" dirty="0" smtClean="0"/>
              <a:t>The Renaissance</a:t>
            </a:r>
          </a:p>
          <a:p>
            <a:r>
              <a:rPr lang="en-US" dirty="0" smtClean="0"/>
              <a:t>Muslims </a:t>
            </a:r>
            <a:r>
              <a:rPr lang="en-US" dirty="0"/>
              <a:t>Driven out of Spain </a:t>
            </a:r>
          </a:p>
          <a:p>
            <a:r>
              <a:rPr lang="en-US" dirty="0"/>
              <a:t>Columbus Discovers America: </a:t>
            </a:r>
            <a:r>
              <a:rPr lang="en-US" dirty="0" smtClean="0"/>
              <a:t>1492</a:t>
            </a:r>
          </a:p>
          <a:p>
            <a:r>
              <a:rPr lang="en-US" dirty="0" smtClean="0"/>
              <a:t>Martin </a:t>
            </a:r>
            <a:r>
              <a:rPr lang="en-US" dirty="0"/>
              <a:t>Luther and the </a:t>
            </a:r>
            <a:r>
              <a:rPr lang="en-US" dirty="0" smtClean="0"/>
              <a:t>Reformation</a:t>
            </a:r>
          </a:p>
          <a:p>
            <a:r>
              <a:rPr lang="en-US" dirty="0" smtClean="0"/>
              <a:t>The </a:t>
            </a:r>
            <a:r>
              <a:rPr lang="en-US" dirty="0"/>
              <a:t>Council of </a:t>
            </a:r>
            <a:r>
              <a:rPr lang="en-US" dirty="0" smtClean="0"/>
              <a:t>Trent</a:t>
            </a:r>
          </a:p>
          <a:p>
            <a:r>
              <a:rPr lang="en-US" dirty="0" smtClean="0"/>
              <a:t>Da </a:t>
            </a:r>
            <a:r>
              <a:rPr lang="en-US" dirty="0"/>
              <a:t>Gama and Magellan Sail </a:t>
            </a:r>
          </a:p>
          <a:p>
            <a:pPr marL="0" indent="0">
              <a:buNone/>
            </a:pPr>
            <a:endParaRPr lang="en-US" dirty="0" smtClean="0"/>
          </a:p>
        </p:txBody>
      </p:sp>
      <p:pic>
        <p:nvPicPr>
          <p:cNvPr id="7" name="Picture 6" descr="Council_Tre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7580" y="1600200"/>
            <a:ext cx="2856820" cy="3429000"/>
          </a:xfrm>
          <a:prstGeom prst="rect">
            <a:avLst/>
          </a:prstGeom>
        </p:spPr>
      </p:pic>
      <p:pic>
        <p:nvPicPr>
          <p:cNvPr id="4" name="17 Timeline U20C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Map </a:t>
            </a:r>
            <a:r>
              <a:rPr lang="en-US" b="1" dirty="0" smtClean="0"/>
              <a:t>2 </a:t>
            </a:r>
            <a:endParaRPr lang="en-US" b="1" dirty="0"/>
          </a:p>
        </p:txBody>
      </p:sp>
      <p:sp>
        <p:nvSpPr>
          <p:cNvPr id="7" name="Content Placeholder 6"/>
          <p:cNvSpPr>
            <a:spLocks noGrp="1"/>
          </p:cNvSpPr>
          <p:nvPr>
            <p:ph idx="1"/>
          </p:nvPr>
        </p:nvSpPr>
        <p:spPr>
          <a:xfrm>
            <a:off x="457200" y="1600200"/>
            <a:ext cx="8229600" cy="4449763"/>
          </a:xfrm>
        </p:spPr>
        <p:txBody>
          <a:bodyPr/>
          <a:lstStyle/>
          <a:p>
            <a:r>
              <a:rPr lang="en-US" dirty="0"/>
              <a:t>Hungary </a:t>
            </a:r>
            <a:endParaRPr lang="en-US" dirty="0" smtClean="0"/>
          </a:p>
          <a:p>
            <a:r>
              <a:rPr lang="en-US" dirty="0" smtClean="0"/>
              <a:t>Belarus </a:t>
            </a:r>
          </a:p>
          <a:p>
            <a:r>
              <a:rPr lang="en-US" dirty="0" smtClean="0"/>
              <a:t>Ukraine </a:t>
            </a:r>
          </a:p>
          <a:p>
            <a:r>
              <a:rPr lang="en-US" dirty="0" smtClean="0"/>
              <a:t>Moldova </a:t>
            </a:r>
          </a:p>
          <a:p>
            <a:r>
              <a:rPr lang="en-US" dirty="0" smtClean="0"/>
              <a:t>Russia </a:t>
            </a:r>
          </a:p>
          <a:p>
            <a:r>
              <a:rPr lang="en-US" dirty="0" smtClean="0"/>
              <a:t>Moscow </a:t>
            </a:r>
          </a:p>
          <a:p>
            <a:r>
              <a:rPr lang="en-US" dirty="0" smtClean="0"/>
              <a:t>Caspian </a:t>
            </a:r>
            <a:r>
              <a:rPr lang="en-US" dirty="0"/>
              <a:t>Sea </a:t>
            </a:r>
          </a:p>
          <a:p>
            <a:endParaRPr lang="en-US" dirty="0"/>
          </a:p>
          <a:p>
            <a:endParaRPr lang="en-US" dirty="0"/>
          </a:p>
        </p:txBody>
      </p:sp>
      <p:pic>
        <p:nvPicPr>
          <p:cNvPr id="4" name="Picture 3" descr="Vologda_map_192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1752600"/>
            <a:ext cx="3667541" cy="3810000"/>
          </a:xfrm>
          <a:prstGeom prst="rect">
            <a:avLst/>
          </a:prstGeom>
        </p:spPr>
      </p:pic>
      <p:pic>
        <p:nvPicPr>
          <p:cNvPr id="3" name="18 Geography U20C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9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226</Words>
  <Application>Microsoft Office PowerPoint</Application>
  <PresentationFormat>On-screen Show (4:3)</PresentationFormat>
  <Paragraphs>49</Paragraphs>
  <Slides>11</Slides>
  <Notes>0</Notes>
  <HiddenSlides>0</HiddenSlides>
  <MMClips>10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Memory Work, Unit 20</vt:lpstr>
      <vt:lpstr>Religion</vt:lpstr>
      <vt:lpstr>Scripture</vt:lpstr>
      <vt:lpstr>Latin</vt:lpstr>
      <vt:lpstr>History</vt:lpstr>
      <vt:lpstr>Science</vt:lpstr>
      <vt:lpstr>Math</vt:lpstr>
      <vt:lpstr>Timeline</vt:lpstr>
      <vt:lpstr>Map 2 </vt:lpstr>
      <vt:lpstr>Great Words I</vt:lpstr>
      <vt:lpstr>Great Words II</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Work, Unit 1</dc:title>
  <dc:creator>Xander</dc:creator>
  <cp:lastModifiedBy>Kenneth Rolling</cp:lastModifiedBy>
  <cp:revision>98</cp:revision>
  <dcterms:created xsi:type="dcterms:W3CDTF">2014-05-19T20:36:57Z</dcterms:created>
  <dcterms:modified xsi:type="dcterms:W3CDTF">2018-01-16T20:16:12Z</dcterms:modified>
</cp:coreProperties>
</file>